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9" r:id="rId2"/>
    <p:sldId id="257" r:id="rId3"/>
    <p:sldId id="266" r:id="rId4"/>
    <p:sldId id="258" r:id="rId5"/>
    <p:sldId id="267" r:id="rId6"/>
    <p:sldId id="262" r:id="rId7"/>
    <p:sldId id="263" r:id="rId8"/>
    <p:sldId id="260" r:id="rId9"/>
    <p:sldId id="265" r:id="rId10"/>
    <p:sldId id="268" r:id="rId11"/>
    <p:sldId id="261"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504"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CB3970-FCAC-482F-8255-42926E809043}" type="datetimeFigureOut">
              <a:rPr lang="en-US" smtClean="0"/>
              <a:t>5/27/2019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6311AD-BAA9-4402-BF85-50E45A617D68}" type="slidenum">
              <a:rPr lang="en-US" smtClean="0"/>
              <a:t>‹#›</a:t>
            </a:fld>
            <a:endParaRPr lang="en-US"/>
          </a:p>
        </p:txBody>
      </p:sp>
    </p:spTree>
    <p:extLst>
      <p:ext uri="{BB962C8B-B14F-4D97-AF65-F5344CB8AC3E}">
        <p14:creationId xmlns:p14="http://schemas.microsoft.com/office/powerpoint/2010/main" val="351544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Highly valued by its citizens as well as other nations that recognize what Canada has.</a:t>
            </a:r>
          </a:p>
          <a:p>
            <a:r>
              <a:rPr lang="en-US" dirty="0" smtClean="0"/>
              <a:t>The social life of people is very important because it is what shows how people co-exist among themselves and with their visitors or tourists, it defines them</a:t>
            </a:r>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2</a:t>
            </a:fld>
            <a:endParaRPr lang="en-US"/>
          </a:p>
        </p:txBody>
      </p:sp>
    </p:spTree>
    <p:extLst>
      <p:ext uri="{BB962C8B-B14F-4D97-AF65-F5344CB8AC3E}">
        <p14:creationId xmlns:p14="http://schemas.microsoft.com/office/powerpoint/2010/main" val="2080915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theme is that of love, care and social responsibility towards the poor, the needy and marginalized groups in society.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Numerous</a:t>
            </a:r>
            <a:r>
              <a:rPr lang="en-US" baseline="0" dirty="0" smtClean="0"/>
              <a:t> poets, singers an other artists have come forward to celebrate and acknowledge the giving, sharing as well as the responsibility nature of the Canadian people.</a:t>
            </a:r>
            <a:endParaRPr lang="en-US" dirty="0" smtClean="0"/>
          </a:p>
          <a:p>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3</a:t>
            </a:fld>
            <a:endParaRPr lang="en-US"/>
          </a:p>
        </p:txBody>
      </p:sp>
    </p:spTree>
    <p:extLst>
      <p:ext uri="{BB962C8B-B14F-4D97-AF65-F5344CB8AC3E}">
        <p14:creationId xmlns:p14="http://schemas.microsoft.com/office/powerpoint/2010/main" val="1895749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poem is based on the good work that the people of Canada cares for the less fortunate that they form a charity organization that organizes camps for the children living  in the slums.</a:t>
            </a:r>
          </a:p>
          <a:p>
            <a:r>
              <a:rPr lang="en-US" dirty="0" smtClean="0"/>
              <a:t>The charity organization have built camps where the sum kids an go hiking while being taught the social values without paying anything. The children get to enjoy what the kids from wealthy family easily afford but to them it is a privilege.</a:t>
            </a:r>
          </a:p>
          <a:p>
            <a:r>
              <a:rPr lang="en-US" dirty="0" smtClean="0"/>
              <a:t>It is evident that the people of Canada enjoy seeing each other happy thus the theme of love, care and sense of responsibility being portrayed.</a:t>
            </a:r>
          </a:p>
          <a:p>
            <a:r>
              <a:rPr lang="en-US" dirty="0" smtClean="0"/>
              <a:t>This is a great social virtue that makes the people of Canada unique in their own small ways.</a:t>
            </a:r>
          </a:p>
          <a:p>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6</a:t>
            </a:fld>
            <a:endParaRPr lang="en-US"/>
          </a:p>
        </p:txBody>
      </p:sp>
    </p:spTree>
    <p:extLst>
      <p:ext uri="{BB962C8B-B14F-4D97-AF65-F5344CB8AC3E}">
        <p14:creationId xmlns:p14="http://schemas.microsoft.com/office/powerpoint/2010/main" val="155455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tone in the entire poem is that of happiness and appreciation.</a:t>
            </a:r>
          </a:p>
          <a:p>
            <a:r>
              <a:rPr lang="en-US" dirty="0" smtClean="0"/>
              <a:t>The author recognizes the efforts of the Canadian wealthy society and appreciates them through writing in order to help promote the virtue throughout the other generations. </a:t>
            </a:r>
          </a:p>
          <a:p>
            <a:r>
              <a:rPr lang="en-US" dirty="0" smtClean="0"/>
              <a:t>Poetry is a way of communication that is passed from one generation to the other.</a:t>
            </a:r>
          </a:p>
          <a:p>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7</a:t>
            </a:fld>
            <a:endParaRPr lang="en-US"/>
          </a:p>
        </p:txBody>
      </p:sp>
    </p:spTree>
    <p:extLst>
      <p:ext uri="{BB962C8B-B14F-4D97-AF65-F5344CB8AC3E}">
        <p14:creationId xmlns:p14="http://schemas.microsoft.com/office/powerpoint/2010/main" val="80602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piece of art shows people having fun, paying with the children in the children's home after paying them a visit and bringing what they have.</a:t>
            </a:r>
          </a:p>
          <a:p>
            <a:r>
              <a:rPr lang="en-US" dirty="0" smtClean="0"/>
              <a:t>The art builds on the theme of love, care and a sense of responsibility as the celebration is after</a:t>
            </a:r>
          </a:p>
          <a:p>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9</a:t>
            </a:fld>
            <a:endParaRPr lang="en-US"/>
          </a:p>
        </p:txBody>
      </p:sp>
    </p:spTree>
    <p:extLst>
      <p:ext uri="{BB962C8B-B14F-4D97-AF65-F5344CB8AC3E}">
        <p14:creationId xmlns:p14="http://schemas.microsoft.com/office/powerpoint/2010/main" val="3196908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Knowledge is power and passing it to other people is the best way to use our acquired information as demonstrated by the poet through writing.</a:t>
            </a:r>
          </a:p>
          <a:p>
            <a:r>
              <a:rPr lang="en-US" dirty="0" smtClean="0"/>
              <a:t>Sharing is a great virtue that speaks volume,, no matter what we give so long as it is from the heart then it is the greatest act.</a:t>
            </a:r>
          </a:p>
          <a:p>
            <a:r>
              <a:rPr lang="en-US" dirty="0" smtClean="0"/>
              <a:t>The people of Canada have really demonstrated that no man is too poor that they can say they have nothing to give while no man is too rich that they can claim they have nothing to give.</a:t>
            </a:r>
          </a:p>
          <a:p>
            <a:r>
              <a:rPr lang="en-US" dirty="0" smtClean="0"/>
              <a:t>We all are taught through the poem and artwork that we should love one another and share what we have no matter how small, it will have an impact in a persons life.</a:t>
            </a:r>
          </a:p>
          <a:p>
            <a:r>
              <a:rPr lang="en-US" dirty="0" smtClean="0"/>
              <a:t>Knowledge is power and passing it to other people is the best way to use our acquired information as demonstrated by the poet through writing.</a:t>
            </a:r>
          </a:p>
          <a:p>
            <a:r>
              <a:rPr lang="en-US" dirty="0" smtClean="0"/>
              <a:t>Sharing is a great virtue that speaks volume,, no matter what we give so long as it is from the heart then it is the greatest act.</a:t>
            </a:r>
          </a:p>
          <a:p>
            <a:r>
              <a:rPr lang="en-US" dirty="0" smtClean="0"/>
              <a:t>The people of Canada have really demonstrated that no man is too poor that they can say they have nothing to give while no man is too rich that they can claim they have nothing to give.</a:t>
            </a:r>
          </a:p>
          <a:p>
            <a:r>
              <a:rPr lang="en-US" dirty="0" smtClean="0"/>
              <a:t>We all are taught through the poem and artwork that we should love one another and share what we have no matter how small, it will have an impact in a persons life.</a:t>
            </a:r>
          </a:p>
          <a:p>
            <a:endParaRPr lang="en-US" dirty="0"/>
          </a:p>
        </p:txBody>
      </p:sp>
      <p:sp>
        <p:nvSpPr>
          <p:cNvPr id="4" name="Slide Number Placeholder 3"/>
          <p:cNvSpPr>
            <a:spLocks noGrp="1"/>
          </p:cNvSpPr>
          <p:nvPr>
            <p:ph type="sldNum" sz="quarter" idx="10"/>
          </p:nvPr>
        </p:nvSpPr>
        <p:spPr/>
        <p:txBody>
          <a:bodyPr/>
          <a:lstStyle/>
          <a:p>
            <a:fld id="{866311AD-BAA9-4402-BF85-50E45A617D68}" type="slidenum">
              <a:rPr lang="en-US" smtClean="0"/>
              <a:t>11</a:t>
            </a:fld>
            <a:endParaRPr lang="en-US"/>
          </a:p>
        </p:txBody>
      </p:sp>
    </p:spTree>
    <p:extLst>
      <p:ext uri="{BB962C8B-B14F-4D97-AF65-F5344CB8AC3E}">
        <p14:creationId xmlns:p14="http://schemas.microsoft.com/office/powerpoint/2010/main" val="1912589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515F6A7-717A-4522-987F-F94968A2BC92}" type="datetimeFigureOut">
              <a:rPr lang="en-US" smtClean="0"/>
              <a:t>5/27/2019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9BFA0CD-3B97-42E8-B9EA-4C7F32E3E36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BFA0CD-3B97-42E8-B9EA-4C7F32E3E36E}"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BFA0CD-3B97-42E8-B9EA-4C7F32E3E36E}" type="slidenum">
              <a:rPr lang="en-US" smtClean="0"/>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BFA0CD-3B97-42E8-B9EA-4C7F32E3E36E}"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9BFA0CD-3B97-42E8-B9EA-4C7F32E3E36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9BFA0CD-3B97-42E8-B9EA-4C7F32E3E36E}"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9BFA0CD-3B97-42E8-B9EA-4C7F32E3E3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4515F6A7-717A-4522-987F-F94968A2BC92}" type="datetimeFigureOut">
              <a:rPr lang="en-US" smtClean="0"/>
              <a:t>5/27/2019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BFA0CD-3B97-42E8-B9EA-4C7F32E3E36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515F6A7-717A-4522-987F-F94968A2BC92}" type="datetimeFigureOut">
              <a:rPr lang="en-US" smtClean="0"/>
              <a:t>5/27/2019</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9BFA0CD-3B97-42E8-B9EA-4C7F32E3E36E}" type="slidenum">
              <a:rPr lang="en-US" smtClean="0"/>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BFA0CD-3B97-42E8-B9EA-4C7F32E3E3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15F6A7-717A-4522-987F-F94968A2BC92}" type="datetimeFigureOut">
              <a:rPr lang="en-US" smtClean="0"/>
              <a:t>5/27/2019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BFA0CD-3B97-42E8-B9EA-4C7F32E3E3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4515F6A7-717A-4522-987F-F94968A2BC92}" type="datetimeFigureOut">
              <a:rPr lang="en-US" smtClean="0"/>
              <a:t>5/27/2019</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C9BFA0CD-3B97-42E8-B9EA-4C7F32E3E36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11427"/>
          </a:xfrm>
        </p:spPr>
        <p:txBody>
          <a:bodyPr>
            <a:normAutofit/>
          </a:bodyPr>
          <a:lstStyle/>
          <a:p>
            <a:pPr algn="ctr"/>
            <a:r>
              <a:rPr lang="en-US" sz="6600" b="1" dirty="0">
                <a:latin typeface="Times New Roman" pitchFamily="18" charset="0"/>
                <a:cs typeface="Times New Roman" pitchFamily="18" charset="0"/>
              </a:rPr>
              <a:t>Multimedia Presentation </a:t>
            </a:r>
            <a:r>
              <a:rPr lang="en-US" sz="6600" b="1" dirty="0" smtClean="0">
                <a:latin typeface="Times New Roman" pitchFamily="18" charset="0"/>
                <a:cs typeface="Times New Roman" pitchFamily="18" charset="0"/>
              </a:rPr>
              <a:t>on </a:t>
            </a:r>
            <a:r>
              <a:rPr lang="en-US" sz="6600" b="1" dirty="0">
                <a:latin typeface="Times New Roman" pitchFamily="18" charset="0"/>
                <a:cs typeface="Times New Roman" pitchFamily="18" charset="0"/>
              </a:rPr>
              <a:t>Canadian Landscape</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48296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3200" dirty="0" smtClean="0">
                <a:latin typeface="Times New Roman" pitchFamily="18" charset="0"/>
                <a:cs typeface="Times New Roman" pitchFamily="18" charset="0"/>
              </a:rPr>
              <a:t>Just like other nations, Canada has various landscapes.</a:t>
            </a:r>
          </a:p>
          <a:p>
            <a:r>
              <a:rPr lang="en-US" sz="3200" dirty="0" smtClean="0">
                <a:latin typeface="Times New Roman" pitchFamily="18" charset="0"/>
                <a:cs typeface="Times New Roman" pitchFamily="18" charset="0"/>
              </a:rPr>
              <a:t>They are highly valued by its citizens.</a:t>
            </a:r>
          </a:p>
          <a:p>
            <a:r>
              <a:rPr lang="en-US" sz="3200" dirty="0" smtClean="0">
                <a:latin typeface="Times New Roman" pitchFamily="18" charset="0"/>
                <a:cs typeface="Times New Roman" pitchFamily="18" charset="0"/>
              </a:rPr>
              <a:t>The Canadian landscape to be discussed is the social landscape (</a:t>
            </a:r>
            <a:r>
              <a:rPr lang="en-US" sz="3200" dirty="0" smtClean="0">
                <a:latin typeface="Times New Roman" pitchFamily="18" charset="0"/>
                <a:cs typeface="Times New Roman" pitchFamily="18" charset="0"/>
              </a:rPr>
              <a:t>Chalmers, 2019</a:t>
            </a:r>
            <a:r>
              <a:rPr lang="en-US" sz="3200" dirty="0">
                <a:latin typeface="Times New Roman" pitchFamily="18" charset="0"/>
                <a:cs typeface="Times New Roman" pitchFamily="18" charset="0"/>
              </a:rPr>
              <a:t>).</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 It directly involves the lives and well being of the people.</a:t>
            </a:r>
          </a:p>
          <a:p>
            <a:r>
              <a:rPr lang="en-US" sz="3200" dirty="0" smtClean="0">
                <a:latin typeface="Times New Roman" pitchFamily="18" charset="0"/>
                <a:cs typeface="Times New Roman" pitchFamily="18" charset="0"/>
              </a:rPr>
              <a:t>The social life of people is very important.</a:t>
            </a:r>
          </a:p>
        </p:txBody>
      </p:sp>
      <p:sp>
        <p:nvSpPr>
          <p:cNvPr id="2" name="Title 1"/>
          <p:cNvSpPr>
            <a:spLocks noGrp="1"/>
          </p:cNvSpPr>
          <p:nvPr>
            <p:ph type="title"/>
          </p:nvPr>
        </p:nvSpPr>
        <p:spPr/>
        <p:txBody>
          <a:bodyPr/>
          <a:lstStyle/>
          <a:p>
            <a:r>
              <a:rPr lang="en-US" sz="36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976299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68525"/>
            <a:ext cx="10515600" cy="4351338"/>
          </a:xfrm>
        </p:spPr>
        <p:txBody>
          <a:bodyPr>
            <a:normAutofit/>
          </a:bodyPr>
          <a:lstStyle/>
          <a:p>
            <a:r>
              <a:rPr lang="en-US" sz="3200" dirty="0" smtClean="0">
                <a:latin typeface="Times New Roman" pitchFamily="18" charset="0"/>
                <a:cs typeface="Times New Roman" pitchFamily="18" charset="0"/>
              </a:rPr>
              <a:t>Theme of love, care and social responsibility.</a:t>
            </a:r>
          </a:p>
          <a:p>
            <a:r>
              <a:rPr lang="en-US" sz="3200" dirty="0" smtClean="0">
                <a:latin typeface="Times New Roman" pitchFamily="18" charset="0"/>
                <a:cs typeface="Times New Roman" pitchFamily="18" charset="0"/>
              </a:rPr>
              <a:t>Canadians show compassion</a:t>
            </a:r>
          </a:p>
          <a:p>
            <a:r>
              <a:rPr lang="en-US" sz="3200" dirty="0" smtClean="0">
                <a:latin typeface="Times New Roman" pitchFamily="18" charset="0"/>
                <a:cs typeface="Times New Roman" pitchFamily="18" charset="0"/>
              </a:rPr>
              <a:t>They are humane toward the poor.</a:t>
            </a:r>
          </a:p>
          <a:p>
            <a:endParaRPr lang="en-US" sz="32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continuation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253804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dirty="0" smtClean="0">
                <a:latin typeface="Times New Roman" pitchFamily="18" charset="0"/>
                <a:cs typeface="Times New Roman" pitchFamily="18" charset="0"/>
              </a:rPr>
              <a:t>	</a:t>
            </a:r>
            <a:r>
              <a:rPr lang="en-US" sz="3200" u="sng" dirty="0" smtClean="0">
                <a:latin typeface="Times New Roman" pitchFamily="18" charset="0"/>
                <a:cs typeface="Times New Roman" pitchFamily="18" charset="0"/>
              </a:rPr>
              <a:t>THE SUMMER CAMP by F.R. Scott </a:t>
            </a:r>
          </a:p>
          <a:p>
            <a:pPr marL="0" indent="0">
              <a:buNone/>
            </a:pPr>
            <a:r>
              <a:rPr lang="en-US" sz="3200" dirty="0" smtClean="0">
                <a:latin typeface="Times New Roman" pitchFamily="18" charset="0"/>
                <a:cs typeface="Times New Roman" pitchFamily="18" charset="0"/>
              </a:rPr>
              <a:t>Here is a loving little camp</a:t>
            </a:r>
          </a:p>
          <a:p>
            <a:pPr marL="0" indent="0">
              <a:buNone/>
            </a:pPr>
            <a:r>
              <a:rPr lang="en-US" sz="3200" dirty="0" smtClean="0">
                <a:latin typeface="Times New Roman" pitchFamily="18" charset="0"/>
                <a:cs typeface="Times New Roman" pitchFamily="18" charset="0"/>
              </a:rPr>
              <a:t>Built among the Leurentian hills</a:t>
            </a:r>
          </a:p>
          <a:p>
            <a:pPr marL="0" indent="0">
              <a:buNone/>
            </a:pPr>
            <a:r>
              <a:rPr lang="en-US" sz="3200" dirty="0" smtClean="0">
                <a:latin typeface="Times New Roman" pitchFamily="18" charset="0"/>
                <a:cs typeface="Times New Roman" pitchFamily="18" charset="0"/>
              </a:rPr>
              <a:t>By a children's welfare society</a:t>
            </a:r>
          </a:p>
          <a:p>
            <a:pPr marL="0" indent="0">
              <a:buNone/>
            </a:pPr>
            <a:r>
              <a:rPr lang="en-US" sz="3200" dirty="0" smtClean="0">
                <a:latin typeface="Times New Roman" pitchFamily="18" charset="0"/>
                <a:cs typeface="Times New Roman" pitchFamily="18" charset="0"/>
              </a:rPr>
              <a:t>Which is entirely supported by voluntary contribution</a:t>
            </a:r>
          </a:p>
          <a:p>
            <a:pPr marL="0" indent="0">
              <a:buNone/>
            </a:pPr>
            <a:r>
              <a:rPr lang="en-US" sz="3200" dirty="0" smtClean="0">
                <a:latin typeface="Times New Roman" pitchFamily="18" charset="0"/>
                <a:cs typeface="Times New Roman" pitchFamily="18" charset="0"/>
              </a:rPr>
              <a:t>All summer long underprivileged children scamper about</a:t>
            </a:r>
          </a:p>
          <a:p>
            <a:pPr marL="0" indent="0">
              <a:buNone/>
            </a:pPr>
            <a:endParaRPr lang="en-US" sz="3200" dirty="0" smtClean="0">
              <a:latin typeface="Times New Roman" pitchFamily="18" charset="0"/>
              <a:cs typeface="Times New Roman" pitchFamily="18" charset="0"/>
            </a:endParaRPr>
          </a:p>
          <a:p>
            <a:pPr marL="0" indent="0">
              <a:buNone/>
            </a:pPr>
            <a:endParaRPr lang="en-US" sz="3200" dirty="0" smtClean="0">
              <a:latin typeface="Times New Roman" pitchFamily="18" charset="0"/>
              <a:cs typeface="Times New Roman" pitchFamily="18" charset="0"/>
            </a:endParaRPr>
          </a:p>
          <a:p>
            <a:pPr marL="0" indent="0">
              <a:buNone/>
            </a:pPr>
            <a:endParaRPr lang="en-US" sz="32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                         POEM</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868048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u="sng" dirty="0">
                <a:latin typeface="Times New Roman" pitchFamily="18" charset="0"/>
                <a:cs typeface="Times New Roman" pitchFamily="18" charset="0"/>
              </a:rPr>
              <a:t>THE SUMMER CAMP by F.R. Scott </a:t>
            </a:r>
          </a:p>
          <a:p>
            <a:pPr marL="0" indent="0">
              <a:buNone/>
            </a:pPr>
            <a:r>
              <a:rPr lang="en-US" sz="3200" dirty="0" smtClean="0">
                <a:latin typeface="Times New Roman" pitchFamily="18" charset="0"/>
                <a:cs typeface="Times New Roman" pitchFamily="18" charset="0"/>
              </a:rPr>
              <a:t>And </a:t>
            </a:r>
            <a:r>
              <a:rPr lang="en-US" sz="3200" dirty="0">
                <a:latin typeface="Times New Roman" pitchFamily="18" charset="0"/>
                <a:cs typeface="Times New Roman" pitchFamily="18" charset="0"/>
              </a:rPr>
              <a:t>it is astonishing how soon they look happy &amp; well</a:t>
            </a:r>
          </a:p>
          <a:p>
            <a:pPr marL="0" indent="0">
              <a:buNone/>
            </a:pPr>
            <a:r>
              <a:rPr lang="en-US" sz="3200" dirty="0">
                <a:latin typeface="Times New Roman" pitchFamily="18" charset="0"/>
                <a:cs typeface="Times New Roman" pitchFamily="18" charset="0"/>
              </a:rPr>
              <a:t>Two weeks here in the sun &amp; air</a:t>
            </a:r>
          </a:p>
          <a:p>
            <a:pPr marL="0" indent="0">
              <a:buNone/>
            </a:pPr>
            <a:r>
              <a:rPr lang="en-US" sz="3200" dirty="0">
                <a:latin typeface="Times New Roman" pitchFamily="18" charset="0"/>
                <a:cs typeface="Times New Roman" pitchFamily="18" charset="0"/>
              </a:rPr>
              <a:t>Through the charity of our wealthy citizens will be a wonderful help to the little lots</a:t>
            </a:r>
          </a:p>
          <a:p>
            <a:pPr marL="0" indent="0">
              <a:buNone/>
            </a:pPr>
            <a:r>
              <a:rPr lang="en-US" sz="3200" dirty="0">
                <a:latin typeface="Times New Roman" pitchFamily="18" charset="0"/>
                <a:cs typeface="Times New Roman" pitchFamily="18" charset="0"/>
              </a:rPr>
              <a:t>When they return for a winter in slums</a:t>
            </a:r>
          </a:p>
          <a:p>
            <a:endParaRPr lang="en-US" sz="3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POEM</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734561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61167"/>
            <a:ext cx="10515600" cy="4351338"/>
          </a:xfrm>
        </p:spPr>
        <p:txBody>
          <a:bodyPr>
            <a:normAutofit/>
          </a:bodyPr>
          <a:lstStyle/>
          <a:p>
            <a:r>
              <a:rPr lang="en-US" sz="3200" dirty="0" smtClean="0">
                <a:latin typeface="Times New Roman" pitchFamily="18" charset="0"/>
                <a:cs typeface="Times New Roman" pitchFamily="18" charset="0"/>
              </a:rPr>
              <a:t>The poem acknowledges sharing of Canadians.</a:t>
            </a:r>
          </a:p>
          <a:p>
            <a:r>
              <a:rPr lang="en-US" sz="3200" dirty="0" smtClean="0">
                <a:latin typeface="Times New Roman" pitchFamily="18" charset="0"/>
                <a:cs typeface="Times New Roman" pitchFamily="18" charset="0"/>
              </a:rPr>
              <a:t>They contribute in helping the needy.</a:t>
            </a:r>
          </a:p>
          <a:p>
            <a:r>
              <a:rPr lang="en-US" sz="3200" dirty="0" smtClean="0">
                <a:latin typeface="Times New Roman" pitchFamily="18" charset="0"/>
                <a:cs typeface="Times New Roman" pitchFamily="18" charset="0"/>
              </a:rPr>
              <a:t>They form charity organizations to spearhead the good work.</a:t>
            </a:r>
          </a:p>
          <a:p>
            <a:r>
              <a:rPr lang="en-US" sz="3200" dirty="0" smtClean="0">
                <a:latin typeface="Times New Roman" pitchFamily="18" charset="0"/>
                <a:cs typeface="Times New Roman" pitchFamily="18" charset="0"/>
              </a:rPr>
              <a:t>Canadians are happy putting a smile on each others </a:t>
            </a:r>
            <a:r>
              <a:rPr lang="en-US" sz="3200" dirty="0">
                <a:latin typeface="Times New Roman" pitchFamily="18" charset="0"/>
                <a:cs typeface="Times New Roman" pitchFamily="18" charset="0"/>
              </a:rPr>
              <a:t>face (</a:t>
            </a:r>
            <a:r>
              <a:rPr lang="en-US" sz="3200" dirty="0" smtClean="0">
                <a:latin typeface="Times New Roman" pitchFamily="18" charset="0"/>
                <a:cs typeface="Times New Roman" pitchFamily="18" charset="0"/>
              </a:rPr>
              <a:t>Chalmers, 2019).</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Sharing is a virtue they adore most.</a:t>
            </a:r>
          </a:p>
          <a:p>
            <a:endParaRPr lang="en-US" sz="32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p:txBody>
      </p:sp>
      <p:sp>
        <p:nvSpPr>
          <p:cNvPr id="2" name="Title 1"/>
          <p:cNvSpPr>
            <a:spLocks noGrp="1"/>
          </p:cNvSpPr>
          <p:nvPr>
            <p:ph type="title"/>
          </p:nvPr>
        </p:nvSpPr>
        <p:spPr>
          <a:xfrm>
            <a:off x="838200" y="365126"/>
            <a:ext cx="10515600" cy="996042"/>
          </a:xfrm>
        </p:spPr>
        <p:txBody>
          <a:bodyPr>
            <a:normAutofit/>
          </a:bodyPr>
          <a:lstStyle/>
          <a:p>
            <a:r>
              <a:rPr lang="en-US" sz="3600" dirty="0" smtClean="0">
                <a:latin typeface="Times New Roman" pitchFamily="18" charset="0"/>
                <a:cs typeface="Times New Roman" pitchFamily="18" charset="0"/>
              </a:rPr>
              <a:t>                    POEM EXPLANATION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627242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Tone evident is that of happiness.</a:t>
            </a:r>
          </a:p>
          <a:p>
            <a:r>
              <a:rPr lang="en-US" sz="3200" dirty="0" smtClean="0">
                <a:latin typeface="Times New Roman" pitchFamily="18" charset="0"/>
                <a:cs typeface="Times New Roman" pitchFamily="18" charset="0"/>
              </a:rPr>
              <a:t>The author appreciates the efforts of charitable people.</a:t>
            </a:r>
          </a:p>
          <a:p>
            <a:r>
              <a:rPr lang="en-US" sz="3200" dirty="0" smtClean="0">
                <a:latin typeface="Times New Roman" pitchFamily="18" charset="0"/>
                <a:cs typeface="Times New Roman" pitchFamily="18" charset="0"/>
              </a:rPr>
              <a:t>Poetry has been used to express the gratitude of the society </a:t>
            </a:r>
            <a:r>
              <a:rPr lang="en-US" sz="3200"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Harms</a:t>
            </a:r>
            <a:r>
              <a:rPr lang="en-US"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et </a:t>
            </a:r>
            <a:r>
              <a:rPr lang="en-US" sz="3200" dirty="0" smtClean="0">
                <a:latin typeface="Times New Roman" pitchFamily="18" charset="0"/>
                <a:cs typeface="Times New Roman" pitchFamily="18" charset="0"/>
              </a:rPr>
              <a:t>al.,  </a:t>
            </a:r>
            <a:r>
              <a:rPr lang="en-US" sz="3200" dirty="0" smtClean="0">
                <a:latin typeface="Times New Roman" pitchFamily="18" charset="0"/>
                <a:cs typeface="Times New Roman" pitchFamily="18" charset="0"/>
              </a:rPr>
              <a:t>2018</a:t>
            </a:r>
            <a:r>
              <a:rPr lang="en-US" sz="3200" dirty="0" smtClean="0">
                <a:latin typeface="Times New Roman" pitchFamily="18" charset="0"/>
                <a:cs typeface="Times New Roman" pitchFamily="18" charset="0"/>
              </a:rPr>
              <a:t>).</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The less fortunate are happy getting a helping hand.</a:t>
            </a:r>
          </a:p>
          <a:p>
            <a:endParaRPr lang="en-US" sz="3200" dirty="0" smtClean="0">
              <a:latin typeface="Times New Roman" pitchFamily="18" charset="0"/>
              <a:cs typeface="Times New Roman" pitchFamily="18" charset="0"/>
            </a:endParaRPr>
          </a:p>
          <a:p>
            <a:pPr marL="0" indent="0">
              <a:buNone/>
            </a:pPr>
            <a:endParaRPr lang="en-US" sz="3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POEM </a:t>
            </a:r>
            <a:r>
              <a:rPr lang="en-US" sz="3600" dirty="0" smtClean="0">
                <a:latin typeface="Times New Roman" pitchFamily="18" charset="0"/>
                <a:cs typeface="Times New Roman" pitchFamily="18" charset="0"/>
              </a:rPr>
              <a:t>EXPLANATION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827365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comp4\Desktop\SPOTLIGHT-VIVAKITCHEN-MG_8491.jpg"/>
          <p:cNvPicPr>
            <a:picLocks noGrp="1" noChangeAspect="1" noChangeArrowheads="1"/>
          </p:cNvPicPr>
          <p:nvPr>
            <p:ph idx="1"/>
          </p:nvPr>
        </p:nvPicPr>
        <p:blipFill>
          <a:blip r:embed="rId2" cstate="print"/>
          <a:stretch>
            <a:fillRect/>
          </a:stretch>
        </p:blipFill>
        <p:spPr bwMode="auto">
          <a:xfrm>
            <a:off x="2703225" y="1481138"/>
            <a:ext cx="6785550" cy="4525962"/>
          </a:xfrm>
          <a:prstGeom prst="rect">
            <a:avLst/>
          </a:prstGeom>
          <a:noFill/>
        </p:spPr>
      </p:pic>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                       ARTWORK</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734293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Art </a:t>
            </a:r>
            <a:r>
              <a:rPr lang="en-US" sz="3200" dirty="0">
                <a:latin typeface="Times New Roman" pitchFamily="18" charset="0"/>
                <a:cs typeface="Times New Roman" pitchFamily="18" charset="0"/>
              </a:rPr>
              <a:t>demonstrates </a:t>
            </a:r>
            <a:r>
              <a:rPr lang="en-US" sz="3200" dirty="0" smtClean="0">
                <a:latin typeface="Times New Roman" pitchFamily="18" charset="0"/>
                <a:cs typeface="Times New Roman" pitchFamily="18" charset="0"/>
              </a:rPr>
              <a:t>Canadians </a:t>
            </a:r>
            <a:r>
              <a:rPr lang="en-US" sz="3200" dirty="0">
                <a:latin typeface="Times New Roman" pitchFamily="18" charset="0"/>
                <a:cs typeface="Times New Roman" pitchFamily="18" charset="0"/>
              </a:rPr>
              <a:t>serve </a:t>
            </a:r>
            <a:r>
              <a:rPr lang="en-US" sz="3200" dirty="0" smtClean="0">
                <a:latin typeface="Times New Roman" pitchFamily="18" charset="0"/>
                <a:cs typeface="Times New Roman" pitchFamily="18" charset="0"/>
              </a:rPr>
              <a:t>food </a:t>
            </a:r>
            <a:r>
              <a:rPr lang="en-US" sz="3200" dirty="0">
                <a:latin typeface="Times New Roman" pitchFamily="18" charset="0"/>
                <a:cs typeface="Times New Roman" pitchFamily="18" charset="0"/>
              </a:rPr>
              <a:t>orphans, street kids.</a:t>
            </a:r>
          </a:p>
          <a:p>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s </a:t>
            </a:r>
            <a:r>
              <a:rPr lang="en-US" sz="3200" dirty="0">
                <a:latin typeface="Times New Roman" pitchFamily="18" charset="0"/>
                <a:cs typeface="Times New Roman" pitchFamily="18" charset="0"/>
              </a:rPr>
              <a:t>a sign of love, affection and </a:t>
            </a:r>
            <a:r>
              <a:rPr lang="en-US" sz="3200" dirty="0" smtClean="0">
                <a:latin typeface="Times New Roman" pitchFamily="18" charset="0"/>
                <a:cs typeface="Times New Roman" pitchFamily="18" charset="0"/>
              </a:rPr>
              <a:t>responsibility..</a:t>
            </a:r>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O</a:t>
            </a:r>
            <a:r>
              <a:rPr lang="en-US" sz="3200" dirty="0" smtClean="0">
                <a:latin typeface="Times New Roman" pitchFamily="18" charset="0"/>
                <a:cs typeface="Times New Roman" pitchFamily="18" charset="0"/>
              </a:rPr>
              <a:t>ther </a:t>
            </a:r>
            <a:r>
              <a:rPr lang="en-US" sz="3200" dirty="0">
                <a:latin typeface="Times New Roman" pitchFamily="18" charset="0"/>
                <a:cs typeface="Times New Roman" pitchFamily="18" charset="0"/>
              </a:rPr>
              <a:t>pieces of art shows people having </a:t>
            </a:r>
            <a:r>
              <a:rPr lang="en-US" sz="3200" dirty="0">
                <a:latin typeface="Times New Roman" pitchFamily="18" charset="0"/>
                <a:cs typeface="Times New Roman" pitchFamily="18" charset="0"/>
              </a:rPr>
              <a:t>fun </a:t>
            </a:r>
            <a:r>
              <a:rPr lang="en-US" sz="3200" dirty="0" smtClean="0">
                <a:latin typeface="Times New Roman" pitchFamily="18" charset="0"/>
                <a:cs typeface="Times New Roman" pitchFamily="18" charset="0"/>
              </a:rPr>
              <a:t>(Shafer, 2019).</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 Playing with </a:t>
            </a:r>
            <a:r>
              <a:rPr lang="en-US" sz="3200" dirty="0">
                <a:latin typeface="Times New Roman" pitchFamily="18" charset="0"/>
                <a:cs typeface="Times New Roman" pitchFamily="18" charset="0"/>
              </a:rPr>
              <a:t>children </a:t>
            </a:r>
            <a:r>
              <a:rPr lang="en-US" sz="3200" dirty="0" smtClean="0">
                <a:latin typeface="Times New Roman" pitchFamily="18" charset="0"/>
                <a:cs typeface="Times New Roman" pitchFamily="18" charset="0"/>
              </a:rPr>
              <a:t>in </a:t>
            </a:r>
            <a:r>
              <a:rPr lang="en-US" sz="3200" dirty="0">
                <a:latin typeface="Times New Roman" pitchFamily="18" charset="0"/>
                <a:cs typeface="Times New Roman" pitchFamily="18" charset="0"/>
              </a:rPr>
              <a:t>children's </a:t>
            </a:r>
            <a:r>
              <a:rPr lang="en-US" sz="3200" dirty="0" smtClean="0">
                <a:latin typeface="Times New Roman" pitchFamily="18" charset="0"/>
                <a:cs typeface="Times New Roman" pitchFamily="18" charset="0"/>
              </a:rPr>
              <a:t>homes.</a:t>
            </a:r>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The art builds on the theme of love, care and a sense of responsibility as the celebration is after</a:t>
            </a:r>
          </a:p>
          <a:p>
            <a:pPr marL="0" indent="0">
              <a:buNone/>
            </a:pPr>
            <a:endParaRPr lang="en-US" sz="3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                   ARTWORK</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871970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dirty="0">
                <a:latin typeface="Times New Roman" pitchFamily="18" charset="0"/>
                <a:cs typeface="Times New Roman" pitchFamily="18" charset="0"/>
              </a:rPr>
              <a:t>This art was done by Andreja </a:t>
            </a:r>
            <a:r>
              <a:rPr lang="en-US" sz="3200" dirty="0" err="1">
                <a:latin typeface="Times New Roman" pitchFamily="18" charset="0"/>
                <a:cs typeface="Times New Roman" pitchFamily="18" charset="0"/>
              </a:rPr>
              <a:t>Dugandžic´and</a:t>
            </a:r>
            <a:r>
              <a:rPr lang="en-US" sz="3200" dirty="0">
                <a:latin typeface="Times New Roman" pitchFamily="18" charset="0"/>
                <a:cs typeface="Times New Roman" pitchFamily="18" charset="0"/>
              </a:rPr>
              <a:t> Sonja </a:t>
            </a:r>
            <a:r>
              <a:rPr lang="en-US" sz="3200" dirty="0" err="1">
                <a:latin typeface="Times New Roman" pitchFamily="18" charset="0"/>
                <a:cs typeface="Times New Roman" pitchFamily="18" charset="0"/>
              </a:rPr>
              <a:t>Zlatanova’s</a:t>
            </a:r>
            <a:r>
              <a:rPr lang="en-US" sz="3200" dirty="0">
                <a:latin typeface="Times New Roman" pitchFamily="18" charset="0"/>
                <a:cs typeface="Times New Roman" pitchFamily="18" charset="0"/>
              </a:rPr>
              <a:t> performance for the 2017 VIVA! Kitchen. Courtesy Viva! Art Action/La Centrale.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ARTWORK</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4053070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Knowledge is power, should be shared.</a:t>
            </a:r>
          </a:p>
          <a:p>
            <a:r>
              <a:rPr lang="en-US" sz="3200" dirty="0" smtClean="0">
                <a:latin typeface="Times New Roman" pitchFamily="18" charset="0"/>
                <a:cs typeface="Times New Roman" pitchFamily="18" charset="0"/>
              </a:rPr>
              <a:t>Sharing is the greatest virtue.</a:t>
            </a:r>
          </a:p>
          <a:p>
            <a:r>
              <a:rPr lang="en-US" sz="3200" dirty="0" smtClean="0">
                <a:latin typeface="Times New Roman" pitchFamily="18" charset="0"/>
                <a:cs typeface="Times New Roman" pitchFamily="18" charset="0"/>
              </a:rPr>
              <a:t>Canadians find satisfaction in sharing.</a:t>
            </a:r>
          </a:p>
          <a:p>
            <a:r>
              <a:rPr lang="en-US" sz="3200" dirty="0" smtClean="0">
                <a:latin typeface="Times New Roman" pitchFamily="18" charset="0"/>
                <a:cs typeface="Times New Roman" pitchFamily="18" charset="0"/>
              </a:rPr>
              <a:t>Sharing is a way of expressing love.</a:t>
            </a:r>
          </a:p>
          <a:p>
            <a:r>
              <a:rPr lang="en-US" sz="3200" dirty="0" smtClean="0">
                <a:latin typeface="Times New Roman" pitchFamily="18" charset="0"/>
                <a:cs typeface="Times New Roman" pitchFamily="18" charset="0"/>
              </a:rPr>
              <a:t>Love is the most powerful affection.</a:t>
            </a:r>
            <a:endParaRPr lang="en-US" sz="3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CONCLUSION</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39031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a:latin typeface="Times New Roman" pitchFamily="18" charset="0"/>
                <a:cs typeface="Times New Roman" pitchFamily="18" charset="0"/>
              </a:rPr>
              <a:t>Chalmers, F. G. (2019). The study of art in a cultural context. In </a:t>
            </a:r>
            <a:r>
              <a:rPr lang="en-US" i="1" dirty="0">
                <a:latin typeface="Times New Roman" pitchFamily="18" charset="0"/>
                <a:cs typeface="Times New Roman" pitchFamily="18" charset="0"/>
              </a:rPr>
              <a:t>Art, Culture, </a:t>
            </a:r>
            <a:r>
              <a:rPr lang="en-US" i="1" dirty="0" smtClean="0">
                <a:latin typeface="Times New Roman" pitchFamily="18" charset="0"/>
                <a:cs typeface="Times New Roman" pitchFamily="18" charset="0"/>
              </a:rPr>
              <a:t>	and </a:t>
            </a:r>
            <a:r>
              <a:rPr lang="en-US" i="1" dirty="0">
                <a:latin typeface="Times New Roman" pitchFamily="18" charset="0"/>
                <a:cs typeface="Times New Roman" pitchFamily="18" charset="0"/>
              </a:rPr>
              <a:t>Pedagogy</a:t>
            </a:r>
            <a:r>
              <a:rPr lang="en-US" dirty="0">
                <a:latin typeface="Times New Roman" pitchFamily="18" charset="0"/>
                <a:cs typeface="Times New Roman" pitchFamily="18" charset="0"/>
              </a:rPr>
              <a:t> (pp. 95-105). Brill </a:t>
            </a:r>
            <a:r>
              <a:rPr lang="en-US" dirty="0" smtClean="0">
                <a:latin typeface="Times New Roman" pitchFamily="18" charset="0"/>
                <a:cs typeface="Times New Roman" pitchFamily="18" charset="0"/>
              </a:rPr>
              <a:t>Sense.</a:t>
            </a:r>
          </a:p>
          <a:p>
            <a:pPr marL="0" indent="0">
              <a:buNone/>
            </a:pPr>
            <a:r>
              <a:rPr lang="en-US" dirty="0" smtClean="0">
                <a:latin typeface="Times New Roman" pitchFamily="18" charset="0"/>
                <a:cs typeface="Times New Roman" pitchFamily="18" charset="0"/>
              </a:rPr>
              <a:t>Childs</a:t>
            </a:r>
            <a:r>
              <a:rPr lang="en-US" dirty="0">
                <a:latin typeface="Times New Roman" pitchFamily="18" charset="0"/>
                <a:cs typeface="Times New Roman" pitchFamily="18" charset="0"/>
              </a:rPr>
              <a:t>, S., Finnie, R., &amp; </a:t>
            </a:r>
            <a:r>
              <a:rPr lang="en-US" dirty="0" smtClean="0">
                <a:latin typeface="Times New Roman" pitchFamily="18" charset="0"/>
                <a:cs typeface="Times New Roman" pitchFamily="18" charset="0"/>
              </a:rPr>
              <a:t>Mueller</a:t>
            </a:r>
            <a:r>
              <a:rPr lang="en-US" dirty="0">
                <a:latin typeface="Times New Roman" pitchFamily="18" charset="0"/>
                <a:cs typeface="Times New Roman" pitchFamily="18" charset="0"/>
              </a:rPr>
              <a:t>, R. E. (2018). Assessing the importance of </a:t>
            </a:r>
            <a:r>
              <a:rPr lang="en-US" dirty="0" smtClean="0">
                <a:latin typeface="Times New Roman" pitchFamily="18" charset="0"/>
                <a:cs typeface="Times New Roman" pitchFamily="18" charset="0"/>
              </a:rPr>
              <a:t>	cultural </a:t>
            </a:r>
            <a:r>
              <a:rPr lang="en-US" dirty="0">
                <a:latin typeface="Times New Roman" pitchFamily="18" charset="0"/>
                <a:cs typeface="Times New Roman" pitchFamily="18" charset="0"/>
              </a:rPr>
              <a:t>capital on post-secondary education attendance in Canada. </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Journal </a:t>
            </a:r>
            <a:r>
              <a:rPr lang="en-US" i="1" dirty="0">
                <a:latin typeface="Times New Roman" pitchFamily="18" charset="0"/>
                <a:cs typeface="Times New Roman" pitchFamily="18" charset="0"/>
              </a:rPr>
              <a:t>of Further and Higher Education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42</a:t>
            </a:r>
            <a:r>
              <a:rPr lang="en-US" dirty="0">
                <a:latin typeface="Times New Roman" pitchFamily="18" charset="0"/>
                <a:cs typeface="Times New Roman" pitchFamily="18" charset="0"/>
              </a:rPr>
              <a:t>(1), </a:t>
            </a:r>
            <a:r>
              <a:rPr lang="en-US" dirty="0" smtClean="0">
                <a:latin typeface="Times New Roman" pitchFamily="18" charset="0"/>
                <a:cs typeface="Times New Roman" pitchFamily="18" charset="0"/>
              </a:rPr>
              <a:t>57-91.</a:t>
            </a:r>
          </a:p>
          <a:p>
            <a:pPr marL="0" indent="0">
              <a:buNone/>
            </a:pPr>
            <a:r>
              <a:rPr lang="en-US" dirty="0" smtClean="0">
                <a:latin typeface="Times New Roman" pitchFamily="18" charset="0"/>
                <a:cs typeface="Times New Roman" pitchFamily="18" charset="0"/>
              </a:rPr>
              <a:t>Harms</a:t>
            </a:r>
            <a:r>
              <a:rPr lang="en-US" dirty="0">
                <a:latin typeface="Times New Roman" pitchFamily="18" charset="0"/>
                <a:cs typeface="Times New Roman" pitchFamily="18" charset="0"/>
              </a:rPr>
              <a:t>, D. M. (2018). Hell and Fairy: The Differentiation of Fairies and </a:t>
            </a:r>
            <a:r>
              <a:rPr lang="en-US" dirty="0" smtClean="0">
                <a:latin typeface="Times New Roman" pitchFamily="18" charset="0"/>
                <a:cs typeface="Times New Roman" pitchFamily="18" charset="0"/>
              </a:rPr>
              <a:t>	Demons </a:t>
            </a:r>
            <a:r>
              <a:rPr lang="en-US" dirty="0">
                <a:latin typeface="Times New Roman" pitchFamily="18" charset="0"/>
                <a:cs typeface="Times New Roman" pitchFamily="18" charset="0"/>
              </a:rPr>
              <a:t>Within British Ritual Magic of the Early Modern Period. In </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Knowing </a:t>
            </a:r>
            <a:r>
              <a:rPr lang="en-US" i="1" dirty="0">
                <a:latin typeface="Times New Roman" pitchFamily="18" charset="0"/>
                <a:cs typeface="Times New Roman" pitchFamily="18" charset="0"/>
              </a:rPr>
              <a:t>Demons, Knowing Spirits in the Early Modern Period</a:t>
            </a:r>
            <a:r>
              <a:rPr lang="en-US" dirty="0">
                <a:latin typeface="Times New Roman" pitchFamily="18" charset="0"/>
                <a:cs typeface="Times New Roman" pitchFamily="18" charset="0"/>
              </a:rPr>
              <a:t> (pp. </a:t>
            </a:r>
            <a:r>
              <a:rPr lang="en-US" dirty="0" smtClean="0">
                <a:latin typeface="Times New Roman" pitchFamily="18" charset="0"/>
                <a:cs typeface="Times New Roman" pitchFamily="18" charset="0"/>
              </a:rPr>
              <a:t>	55-77</a:t>
            </a:r>
            <a:r>
              <a:rPr lang="en-US" dirty="0">
                <a:latin typeface="Times New Roman" pitchFamily="18" charset="0"/>
                <a:cs typeface="Times New Roman" pitchFamily="18" charset="0"/>
              </a:rPr>
              <a:t>). Palgrave Macmillan, </a:t>
            </a:r>
            <a:r>
              <a:rPr lang="en-US" dirty="0" smtClean="0">
                <a:latin typeface="Times New Roman" pitchFamily="18" charset="0"/>
                <a:cs typeface="Times New Roman" pitchFamily="18" charset="0"/>
              </a:rPr>
              <a:t>Cham.</a:t>
            </a:r>
          </a:p>
          <a:p>
            <a:pPr marL="0" indent="0">
              <a:buNone/>
            </a:pPr>
            <a:r>
              <a:rPr lang="en-US" dirty="0" smtClean="0">
                <a:latin typeface="Times New Roman" pitchFamily="18" charset="0"/>
                <a:cs typeface="Times New Roman" pitchFamily="18" charset="0"/>
              </a:rPr>
              <a:t>Shafer</a:t>
            </a:r>
            <a:r>
              <a:rPr lang="en-US" dirty="0">
                <a:latin typeface="Times New Roman" pitchFamily="18" charset="0"/>
                <a:cs typeface="Times New Roman" pitchFamily="18" charset="0"/>
              </a:rPr>
              <a:t>, J. (2019). DH Lawrence's (Non) apologetic Apologia, and the Fiction </a:t>
            </a:r>
            <a:r>
              <a:rPr lang="en-US" dirty="0" smtClean="0">
                <a:latin typeface="Times New Roman" pitchFamily="18" charset="0"/>
                <a:cs typeface="Times New Roman" pitchFamily="18" charset="0"/>
              </a:rPr>
              <a:t>	of Forgiveness</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Études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Lawrenciennes</a:t>
            </a:r>
            <a:r>
              <a:rPr lang="en-US" dirty="0">
                <a:latin typeface="Times New Roman" pitchFamily="18" charset="0"/>
                <a:cs typeface="Times New Roman" pitchFamily="18" charset="0"/>
              </a:rPr>
              <a:t>, (49).</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dirty="0" smtClean="0">
                <a:latin typeface="Times New Roman" pitchFamily="18" charset="0"/>
                <a:cs typeface="Times New Roman" pitchFamily="18" charset="0"/>
              </a:rPr>
              <a:t>References</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5376513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220</TotalTime>
  <Words>968</Words>
  <Application>Microsoft Office PowerPoint</Application>
  <PresentationFormat>Custom</PresentationFormat>
  <Paragraphs>83</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Multimedia Presentation on Canadian Landscape </vt:lpstr>
      <vt:lpstr>                           Introduction</vt:lpstr>
      <vt:lpstr>continuation</vt:lpstr>
      <vt:lpstr>                         POEM</vt:lpstr>
      <vt:lpstr>POEM</vt:lpstr>
      <vt:lpstr>                    POEM EXPLANATION</vt:lpstr>
      <vt:lpstr>POEM EXPLANATION</vt:lpstr>
      <vt:lpstr>                       ARTWORK</vt:lpstr>
      <vt:lpstr>                   ARTWORK</vt:lpstr>
      <vt:lpstr>ARTWORK</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Multimedia Presentation On Canadian Landscape</dc:title>
  <dc:creator>LILIAN</dc:creator>
  <cp:lastModifiedBy>User</cp:lastModifiedBy>
  <cp:revision>32</cp:revision>
  <dcterms:created xsi:type="dcterms:W3CDTF">2019-05-27T01:25:25Z</dcterms:created>
  <dcterms:modified xsi:type="dcterms:W3CDTF">2019-05-27T10:56:04Z</dcterms:modified>
</cp:coreProperties>
</file>